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bold.fntdata"/><Relationship Id="rId16" Type="http://schemas.openxmlformats.org/officeDocument/2006/relationships/slide" Target="slides/slide11.xml"/><Relationship Id="rId38" Type="http://schemas.openxmlformats.org/officeDocument/2006/relationships/font" Target="fonts/Ralew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9b2d8afb6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9b2d8afb6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b2d8afb66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b2d8afb66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b2d8afb6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9b2d8afb6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b2d8afb66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9b2d8afb6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b2d8afb66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9b2d8afb6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b2d8afb66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b2d8afb66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b2d8afb66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b2d8afb66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b2d8afb66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b2d8afb66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b2d8afb66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9b2d8afb66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b2d8afb66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9b2d8afb66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9b2d8afb6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9b2d8afb6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9b2d8afb66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9b2d8afb66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b2d8afb66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b2d8afb66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b2d8afb66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b2d8afb66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9b2d8afb66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9b2d8afb66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b2d8afb66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b2d8afb66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9b2d8afb66_2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9b2d8afb66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9b2d8afb66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9b2d8afb66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b2d8afb66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9b2d8afb66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b2d8afb66_2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9b2d8afb66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b2d8afb66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9b2d8afb66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9b2d8afb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9b2d8afb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b2d8afb6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9b2d8afb6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b2d8afb6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9b2d8afb6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9b2d8afb66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9b2d8afb66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9b2d8afb6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9b2d8afb6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9b2d8afb6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9b2d8afb6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b2d8afb6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9b2d8afb6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b2d8afb6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b2d8afb6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b2d8afb66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b2d8afb66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c23d67c7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c23d67c7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gital-Image-Processing-IIITH/dip-m22-project-a3d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groups.csail.mit.edu/graphics/face/tracker/release/zipfiles/data.zip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Style Transfer for Headshot Portraits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7800" y="2172225"/>
            <a:ext cx="4915800" cy="24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720"/>
              <a:t>Team Name: A3D</a:t>
            </a:r>
            <a:endParaRPr b="1" sz="17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420"/>
              <a:t>Mentor TA: Manasvi Vaidyula</a:t>
            </a:r>
            <a:endParaRPr sz="14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4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4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4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4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latin typeface="Lato"/>
                <a:ea typeface="Lato"/>
                <a:cs typeface="Lato"/>
                <a:sym typeface="Lato"/>
              </a:rPr>
              <a:t>Adhiraj Deshmukh - 2021121012 - CSD</a:t>
            </a:r>
            <a:endParaRPr sz="14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latin typeface="Lato"/>
                <a:ea typeface="Lato"/>
                <a:cs typeface="Lato"/>
                <a:sym typeface="Lato"/>
              </a:rPr>
              <a:t>Aparna Agarwal - 2021121007 - CSD</a:t>
            </a:r>
            <a:endParaRPr sz="14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latin typeface="Lato"/>
                <a:ea typeface="Lato"/>
                <a:cs typeface="Lato"/>
                <a:sym typeface="Lato"/>
              </a:rPr>
              <a:t>Anjali Singh - 2020102004 - ECE</a:t>
            </a:r>
            <a:endParaRPr sz="14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latin typeface="Lato"/>
                <a:ea typeface="Lato"/>
                <a:cs typeface="Lato"/>
                <a:sym typeface="Lato"/>
              </a:rPr>
              <a:t>Deepthi Chandak - 2020102013 - ECE</a:t>
            </a:r>
            <a:endParaRPr sz="14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6668875" y="3053950"/>
            <a:ext cx="1970700" cy="70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4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4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420"/>
              <a:t>Repo URL:</a:t>
            </a:r>
            <a:r>
              <a:rPr lang="en" sz="1420"/>
              <a:t>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a3d-link</a:t>
            </a:r>
            <a:endParaRPr sz="17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4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42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Triangulation Outputs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2400250" y="1153751"/>
            <a:ext cx="63216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Below are the Delaunay triangulation outputs we got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500" y="1582775"/>
            <a:ext cx="2258600" cy="28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875" y="1526950"/>
            <a:ext cx="2258600" cy="2849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Warped Outputs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525" y="1624779"/>
            <a:ext cx="2324800" cy="276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00" y="1614900"/>
            <a:ext cx="2324800" cy="278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3"/>
          <p:cNvCxnSpPr>
            <a:stCxn id="157" idx="3"/>
            <a:endCxn id="158" idx="1"/>
          </p:cNvCxnSpPr>
          <p:nvPr/>
        </p:nvCxnSpPr>
        <p:spPr>
          <a:xfrm>
            <a:off x="3823325" y="3009770"/>
            <a:ext cx="1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3"/>
          <p:cNvSpPr txBox="1"/>
          <p:nvPr>
            <p:ph type="title"/>
          </p:nvPr>
        </p:nvSpPr>
        <p:spPr>
          <a:xfrm>
            <a:off x="2221825" y="1160125"/>
            <a:ext cx="1239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Original </a:t>
            </a:r>
            <a:endParaRPr sz="2000"/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5649175" y="1211350"/>
            <a:ext cx="1239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Warped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Multiscale Approach</a:t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684950" y="1506875"/>
            <a:ext cx="1898700" cy="112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Multiscale Decomposition</a:t>
            </a:r>
            <a:endParaRPr b="1"/>
          </a:p>
        </p:txBody>
      </p:sp>
      <p:sp>
        <p:nvSpPr>
          <p:cNvPr id="168" name="Google Shape;168;p24"/>
          <p:cNvSpPr/>
          <p:nvPr/>
        </p:nvSpPr>
        <p:spPr>
          <a:xfrm>
            <a:off x="757100" y="2927700"/>
            <a:ext cx="1754400" cy="12012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Decompose input and example images into multiscale Laplacian stacks, using a 2D Gaussian Kernel </a:t>
            </a:r>
            <a:endParaRPr sz="1200"/>
          </a:p>
        </p:txBody>
      </p:sp>
      <p:sp>
        <p:nvSpPr>
          <p:cNvPr id="169" name="Google Shape;169;p24"/>
          <p:cNvSpPr/>
          <p:nvPr/>
        </p:nvSpPr>
        <p:spPr>
          <a:xfrm>
            <a:off x="3502738" y="1506875"/>
            <a:ext cx="1898700" cy="112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Local Energy </a:t>
            </a:r>
            <a:endParaRPr b="1"/>
          </a:p>
        </p:txBody>
      </p:sp>
      <p:sp>
        <p:nvSpPr>
          <p:cNvPr id="170" name="Google Shape;170;p24"/>
          <p:cNvSpPr/>
          <p:nvPr/>
        </p:nvSpPr>
        <p:spPr>
          <a:xfrm>
            <a:off x="3528700" y="2898600"/>
            <a:ext cx="1846800" cy="12594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Estimating local energy, </a:t>
            </a:r>
            <a:r>
              <a:rPr i="1" lang="en" sz="1200"/>
              <a:t>S</a:t>
            </a:r>
            <a:r>
              <a:rPr lang="en" sz="1200"/>
              <a:t> in each subband, by local average of square of subband coefficients, using a warping operator</a:t>
            </a:r>
            <a:endParaRPr sz="1200"/>
          </a:p>
        </p:txBody>
      </p:sp>
      <p:sp>
        <p:nvSpPr>
          <p:cNvPr id="171" name="Google Shape;171;p24"/>
          <p:cNvSpPr/>
          <p:nvPr/>
        </p:nvSpPr>
        <p:spPr>
          <a:xfrm>
            <a:off x="6464825" y="2927700"/>
            <a:ext cx="1754400" cy="12012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modify the input subbands so that they get the same energy distribution as the example subbands</a:t>
            </a:r>
            <a:endParaRPr sz="1200"/>
          </a:p>
        </p:txBody>
      </p:sp>
      <p:sp>
        <p:nvSpPr>
          <p:cNvPr id="172" name="Google Shape;172;p24"/>
          <p:cNvSpPr/>
          <p:nvPr/>
        </p:nvSpPr>
        <p:spPr>
          <a:xfrm>
            <a:off x="6392675" y="1506875"/>
            <a:ext cx="1898700" cy="112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Robust Transfer</a:t>
            </a:r>
            <a:r>
              <a:rPr b="1" lang="en"/>
              <a:t> </a:t>
            </a:r>
            <a:endParaRPr b="1"/>
          </a:p>
        </p:txBody>
      </p:sp>
      <p:cxnSp>
        <p:nvCxnSpPr>
          <p:cNvPr id="173" name="Google Shape;173;p24"/>
          <p:cNvCxnSpPr>
            <a:stCxn id="167" idx="2"/>
            <a:endCxn id="168" idx="0"/>
          </p:cNvCxnSpPr>
          <p:nvPr/>
        </p:nvCxnSpPr>
        <p:spPr>
          <a:xfrm>
            <a:off x="1634300" y="2632175"/>
            <a:ext cx="0" cy="2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4"/>
          <p:cNvCxnSpPr>
            <a:stCxn id="169" idx="2"/>
            <a:endCxn id="170" idx="0"/>
          </p:cNvCxnSpPr>
          <p:nvPr/>
        </p:nvCxnSpPr>
        <p:spPr>
          <a:xfrm>
            <a:off x="4452088" y="2632175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/>
          <p:cNvCxnSpPr>
            <a:stCxn id="172" idx="2"/>
            <a:endCxn id="171" idx="0"/>
          </p:cNvCxnSpPr>
          <p:nvPr/>
        </p:nvCxnSpPr>
        <p:spPr>
          <a:xfrm>
            <a:off x="7342025" y="2632175"/>
            <a:ext cx="0" cy="2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4"/>
          <p:cNvCxnSpPr>
            <a:stCxn id="167" idx="3"/>
            <a:endCxn id="169" idx="1"/>
          </p:cNvCxnSpPr>
          <p:nvPr/>
        </p:nvCxnSpPr>
        <p:spPr>
          <a:xfrm>
            <a:off x="2583650" y="2069525"/>
            <a:ext cx="91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4"/>
          <p:cNvCxnSpPr>
            <a:stCxn id="169" idx="3"/>
            <a:endCxn id="172" idx="1"/>
          </p:cNvCxnSpPr>
          <p:nvPr/>
        </p:nvCxnSpPr>
        <p:spPr>
          <a:xfrm>
            <a:off x="5401438" y="2069525"/>
            <a:ext cx="99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725025" y="545825"/>
            <a:ext cx="2760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Residual Image Output </a:t>
            </a:r>
            <a:endParaRPr sz="1800"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00" y="1663188"/>
            <a:ext cx="2437300" cy="301872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>
            <p:ph type="title"/>
          </p:nvPr>
        </p:nvSpPr>
        <p:spPr>
          <a:xfrm>
            <a:off x="5307675" y="624125"/>
            <a:ext cx="28797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Warped</a:t>
            </a:r>
            <a:r>
              <a:rPr lang="en" sz="1800"/>
              <a:t> Image Output </a:t>
            </a:r>
            <a:endParaRPr sz="1800"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050" y="1643325"/>
            <a:ext cx="2437300" cy="305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600" y="1066223"/>
            <a:ext cx="1975175" cy="5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>
            <p:ph type="title"/>
          </p:nvPr>
        </p:nvSpPr>
        <p:spPr>
          <a:xfrm>
            <a:off x="3071900" y="1120950"/>
            <a:ext cx="1500000" cy="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220"/>
              <a:t>with n levels</a:t>
            </a:r>
            <a:endParaRPr b="0" sz="122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525350" y="447050"/>
            <a:ext cx="5141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Multiscale Laplacian Stacks</a:t>
            </a:r>
            <a:endParaRPr sz="270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00" y="1082450"/>
            <a:ext cx="2983785" cy="35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275" y="1139837"/>
            <a:ext cx="2886175" cy="33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325" y="1143350"/>
            <a:ext cx="2778650" cy="32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25" y="861450"/>
            <a:ext cx="2135550" cy="26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175" y="892350"/>
            <a:ext cx="2135550" cy="261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92350"/>
            <a:ext cx="2083150" cy="25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425" y="876663"/>
            <a:ext cx="2184050" cy="2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>
            <p:ph type="title"/>
          </p:nvPr>
        </p:nvSpPr>
        <p:spPr>
          <a:xfrm>
            <a:off x="6876900" y="3957450"/>
            <a:ext cx="19371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 </a:t>
            </a:r>
            <a:r>
              <a:rPr b="0" lang="en" sz="1800"/>
              <a:t> </a:t>
            </a:r>
            <a:endParaRPr b="0" sz="1800"/>
          </a:p>
        </p:txBody>
      </p:sp>
      <p:sp>
        <p:nvSpPr>
          <p:cNvPr id="205" name="Google Shape;205;p27"/>
          <p:cNvSpPr txBox="1"/>
          <p:nvPr/>
        </p:nvSpPr>
        <p:spPr>
          <a:xfrm>
            <a:off x="526300" y="239225"/>
            <a:ext cx="20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Local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Energy Subbands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428675" y="3597450"/>
            <a:ext cx="1909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Energy Maps</a:t>
            </a:r>
            <a:endParaRPr sz="2000"/>
          </a:p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2601900" y="3804600"/>
            <a:ext cx="64494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Computing local energy for both images using the given equation, which allows to capture the frequency profiles in the images. These energy maps get the strengths in lighting and color</a:t>
            </a:r>
            <a:endParaRPr b="0" sz="1400"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625" y="4066800"/>
            <a:ext cx="2001600" cy="41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675" y="4410162"/>
            <a:ext cx="1909500" cy="677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2400250" y="4601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Warped Style Local Energy Subband </a:t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75" y="1095550"/>
            <a:ext cx="2228450" cy="28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225" y="1085475"/>
            <a:ext cx="2182937" cy="279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0375" y="1095550"/>
            <a:ext cx="2270489" cy="28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425" y="4124176"/>
            <a:ext cx="1791240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1536" y="4208627"/>
            <a:ext cx="1716375" cy="2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>
            <p:ph type="title"/>
          </p:nvPr>
        </p:nvSpPr>
        <p:spPr>
          <a:xfrm>
            <a:off x="6620875" y="4112850"/>
            <a:ext cx="2028600" cy="4665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It gives Warped example residual </a:t>
            </a:r>
            <a:endParaRPr b="0" sz="1400"/>
          </a:p>
        </p:txBody>
      </p:sp>
      <p:sp>
        <p:nvSpPr>
          <p:cNvPr id="221" name="Google Shape;221;p28"/>
          <p:cNvSpPr txBox="1"/>
          <p:nvPr>
            <p:ph type="title"/>
          </p:nvPr>
        </p:nvSpPr>
        <p:spPr>
          <a:xfrm>
            <a:off x="2261838" y="4208625"/>
            <a:ext cx="1716300" cy="4665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Warping </a:t>
            </a:r>
            <a:r>
              <a:rPr b="0" lang="en" sz="1400"/>
              <a:t>operator</a:t>
            </a:r>
            <a:r>
              <a:rPr b="0" lang="en" sz="1400"/>
              <a:t> </a:t>
            </a:r>
            <a:endParaRPr b="0" sz="1400"/>
          </a:p>
        </p:txBody>
      </p:sp>
      <p:cxnSp>
        <p:nvCxnSpPr>
          <p:cNvPr id="222" name="Google Shape;222;p28"/>
          <p:cNvCxnSpPr>
            <a:stCxn id="219" idx="3"/>
            <a:endCxn id="220" idx="1"/>
          </p:cNvCxnSpPr>
          <p:nvPr/>
        </p:nvCxnSpPr>
        <p:spPr>
          <a:xfrm>
            <a:off x="6057911" y="4346102"/>
            <a:ext cx="56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8"/>
          <p:cNvCxnSpPr>
            <a:stCxn id="218" idx="3"/>
            <a:endCxn id="221" idx="1"/>
          </p:cNvCxnSpPr>
          <p:nvPr/>
        </p:nvCxnSpPr>
        <p:spPr>
          <a:xfrm>
            <a:off x="1938665" y="4441876"/>
            <a:ext cx="32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622075" y="150700"/>
            <a:ext cx="19296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Robust Transfer</a:t>
            </a:r>
            <a:endParaRPr sz="2000"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5" y="4142464"/>
            <a:ext cx="2345825" cy="93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00" y="703225"/>
            <a:ext cx="2649600" cy="335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600" y="703225"/>
            <a:ext cx="25978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5600" y="703225"/>
            <a:ext cx="2709009" cy="34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type="title"/>
          </p:nvPr>
        </p:nvSpPr>
        <p:spPr>
          <a:xfrm>
            <a:off x="2551675" y="4128850"/>
            <a:ext cx="64494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we modify the input subbands so that they get the same energy distribution as the example subband</a:t>
            </a:r>
            <a:endParaRPr b="0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310700" y="565900"/>
            <a:ext cx="2522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Aggregate Outputs</a:t>
            </a:r>
            <a:endParaRPr sz="2000"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475" y="1124627"/>
            <a:ext cx="2821650" cy="34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075" y="1069325"/>
            <a:ext cx="2821650" cy="356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75" y="481950"/>
            <a:ext cx="3011375" cy="3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300" y="521698"/>
            <a:ext cx="3011375" cy="356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525" y="521700"/>
            <a:ext cx="2561300" cy="302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/>
          <p:nvPr/>
        </p:nvSpPr>
        <p:spPr>
          <a:xfrm>
            <a:off x="5517300" y="4050425"/>
            <a:ext cx="3626700" cy="6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 when algorithm is performed strictly on just RGB colorspace instead of LAB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" name="Google Shape;249;p31"/>
          <p:cNvCxnSpPr>
            <a:stCxn id="248" idx="0"/>
            <a:endCxn id="247" idx="2"/>
          </p:cNvCxnSpPr>
          <p:nvPr/>
        </p:nvCxnSpPr>
        <p:spPr>
          <a:xfrm flipH="1" rot="10800000">
            <a:off x="7330650" y="3543725"/>
            <a:ext cx="266400" cy="5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Objective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Motivation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Understanding of the Paper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Outputs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Limitations/Failures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Contributions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0" y="0"/>
            <a:ext cx="296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Post Processing</a:t>
            </a:r>
            <a:endParaRPr sz="2400"/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2203050" y="702225"/>
            <a:ext cx="66774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325"/>
              <a:t>Background </a:t>
            </a:r>
            <a:r>
              <a:rPr lang="en" sz="1325"/>
              <a:t>- Replacing input background with example background</a:t>
            </a:r>
            <a:endParaRPr sz="132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325"/>
              <a:t>Get masks 		 get </a:t>
            </a:r>
            <a:r>
              <a:rPr lang="en" sz="1325"/>
              <a:t>background</a:t>
            </a:r>
            <a:r>
              <a:rPr lang="en" sz="1325"/>
              <a:t>  	 replace </a:t>
            </a:r>
            <a:r>
              <a:rPr lang="en" sz="1325"/>
              <a:t>background</a:t>
            </a:r>
            <a:r>
              <a:rPr lang="en" sz="1325"/>
              <a:t> 		 get </a:t>
            </a:r>
            <a:r>
              <a:rPr lang="en" sz="1325"/>
              <a:t>imperfection</a:t>
            </a:r>
            <a:r>
              <a:rPr lang="en" sz="1325"/>
              <a:t> mask  			image implanting</a:t>
            </a:r>
            <a:endParaRPr baseline="30000" sz="1325"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3" y="3267700"/>
            <a:ext cx="1734442" cy="17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269150" y="2832938"/>
            <a:ext cx="1506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Input Image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50" y="1100850"/>
            <a:ext cx="1552775" cy="17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62750" y="575950"/>
            <a:ext cx="22098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Example </a:t>
            </a:r>
            <a:r>
              <a:rPr b="1" lang="en"/>
              <a:t> Image</a:t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3425" y="1848362"/>
            <a:ext cx="2385600" cy="27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0700" y="1848358"/>
            <a:ext cx="2385600" cy="25909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2"/>
          <p:cNvCxnSpPr/>
          <p:nvPr/>
        </p:nvCxnSpPr>
        <p:spPr>
          <a:xfrm>
            <a:off x="3124250" y="1305950"/>
            <a:ext cx="5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2"/>
          <p:cNvCxnSpPr/>
          <p:nvPr/>
        </p:nvCxnSpPr>
        <p:spPr>
          <a:xfrm>
            <a:off x="4872250" y="1275825"/>
            <a:ext cx="20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2"/>
          <p:cNvCxnSpPr/>
          <p:nvPr/>
        </p:nvCxnSpPr>
        <p:spPr>
          <a:xfrm>
            <a:off x="6640350" y="1285875"/>
            <a:ext cx="6429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2"/>
          <p:cNvCxnSpPr/>
          <p:nvPr/>
        </p:nvCxnSpPr>
        <p:spPr>
          <a:xfrm>
            <a:off x="2742525" y="1526975"/>
            <a:ext cx="84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2259600" y="571100"/>
            <a:ext cx="63216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Eye Highlights </a:t>
            </a:r>
            <a:r>
              <a:rPr lang="en" sz="1400"/>
              <a:t>(couldn’t implement it fully)</a:t>
            </a:r>
            <a:r>
              <a:rPr b="1" lang="en" sz="1400"/>
              <a:t> - </a:t>
            </a:r>
            <a:r>
              <a:rPr lang="en" sz="1400"/>
              <a:t>Separating the specular reflection from the example eyeball and copy that onto input’s eyes. This involved: -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 iris location using </a:t>
            </a:r>
            <a:r>
              <a:rPr lang="en" sz="1400"/>
              <a:t>circular arc detection 		 running a k-means algorithm for segmentation of iris, pupil and highlights 	 refining the reflection mask using alpha matting. </a:t>
            </a:r>
            <a:endParaRPr sz="1400"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0175"/>
            <a:ext cx="2362475" cy="302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75" y="1741989"/>
            <a:ext cx="2362475" cy="302028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2677900" y="3458750"/>
            <a:ext cx="28722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This is what we were able to achieve </a:t>
            </a:r>
            <a:endParaRPr sz="1400"/>
          </a:p>
        </p:txBody>
      </p:sp>
      <p:cxnSp>
        <p:nvCxnSpPr>
          <p:cNvPr id="274" name="Google Shape;274;p33"/>
          <p:cNvCxnSpPr>
            <a:stCxn id="273" idx="1"/>
            <a:endCxn id="271" idx="3"/>
          </p:cNvCxnSpPr>
          <p:nvPr/>
        </p:nvCxnSpPr>
        <p:spPr>
          <a:xfrm rot="10800000">
            <a:off x="2362600" y="3220250"/>
            <a:ext cx="315300" cy="5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3"/>
          <p:cNvCxnSpPr>
            <a:stCxn id="273" idx="3"/>
            <a:endCxn id="272" idx="1"/>
          </p:cNvCxnSpPr>
          <p:nvPr/>
        </p:nvCxnSpPr>
        <p:spPr>
          <a:xfrm flipH="1" rot="10800000">
            <a:off x="5550100" y="3252050"/>
            <a:ext cx="225600" cy="4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3"/>
          <p:cNvCxnSpPr/>
          <p:nvPr/>
        </p:nvCxnSpPr>
        <p:spPr>
          <a:xfrm>
            <a:off x="5505225" y="1386325"/>
            <a:ext cx="45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3"/>
          <p:cNvCxnSpPr/>
          <p:nvPr/>
        </p:nvCxnSpPr>
        <p:spPr>
          <a:xfrm>
            <a:off x="5775775" y="1617375"/>
            <a:ext cx="24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3"/>
          <p:cNvSpPr txBox="1"/>
          <p:nvPr>
            <p:ph type="title"/>
          </p:nvPr>
        </p:nvSpPr>
        <p:spPr>
          <a:xfrm>
            <a:off x="0" y="0"/>
            <a:ext cx="296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Post Processing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993825" y="932125"/>
            <a:ext cx="115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</a:t>
            </a:r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50" y="1552925"/>
            <a:ext cx="2450925" cy="303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025" y="1567527"/>
            <a:ext cx="2450920" cy="29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 txBox="1"/>
          <p:nvPr>
            <p:ph type="title"/>
          </p:nvPr>
        </p:nvSpPr>
        <p:spPr>
          <a:xfrm>
            <a:off x="3620412" y="932125"/>
            <a:ext cx="178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87" name="Google Shape;287;p34"/>
          <p:cNvSpPr txBox="1"/>
          <p:nvPr>
            <p:ph type="title"/>
          </p:nvPr>
        </p:nvSpPr>
        <p:spPr>
          <a:xfrm>
            <a:off x="6513537" y="932125"/>
            <a:ext cx="1473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400" y="1567525"/>
            <a:ext cx="2557575" cy="29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>
            <p:ph idx="1" type="body"/>
          </p:nvPr>
        </p:nvSpPr>
        <p:spPr>
          <a:xfrm>
            <a:off x="973719" y="133925"/>
            <a:ext cx="1196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700"/>
              <a:t>Final</a:t>
            </a:r>
            <a:endParaRPr b="1" sz="2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75" y="41674"/>
            <a:ext cx="8066877" cy="269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 rotWithShape="1">
          <a:blip r:embed="rId4">
            <a:alphaModFix/>
          </a:blip>
          <a:srcRect b="0" l="12449" r="0" t="0"/>
          <a:stretch/>
        </p:blipFill>
        <p:spPr>
          <a:xfrm>
            <a:off x="1667625" y="2483375"/>
            <a:ext cx="6138025" cy="23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87551" cy="28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75" y="2279575"/>
            <a:ext cx="8587602" cy="28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50" y="120550"/>
            <a:ext cx="8310200" cy="27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525" y="2706425"/>
            <a:ext cx="6962002" cy="232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00" y="172475"/>
            <a:ext cx="7653274" cy="25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500" y="2505500"/>
            <a:ext cx="6338606" cy="21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556"/>
            <a:ext cx="9144003" cy="304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900" y="2756200"/>
            <a:ext cx="5905275" cy="196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8" y="70075"/>
            <a:ext cx="8518927" cy="284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525" y="2830725"/>
            <a:ext cx="6693929" cy="223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2410100" y="5960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</a:t>
            </a:r>
            <a:endParaRPr/>
          </a:p>
        </p:txBody>
      </p:sp>
      <p:sp>
        <p:nvSpPr>
          <p:cNvPr id="336" name="Google Shape;336;p41"/>
          <p:cNvSpPr txBox="1"/>
          <p:nvPr>
            <p:ph idx="1" type="body"/>
          </p:nvPr>
        </p:nvSpPr>
        <p:spPr>
          <a:xfrm>
            <a:off x="271246" y="1595775"/>
            <a:ext cx="8460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Results of style transfer are affected since conversion from </a:t>
            </a:r>
            <a:r>
              <a:rPr lang="en" sz="1500"/>
              <a:t>LAB to RGB colorspace is not done properly, but using the algorithm in RGB colorspace strictly gives us surprisingly good results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 able to get the complete background transfer from </a:t>
            </a:r>
            <a:r>
              <a:rPr lang="en" sz="1500"/>
              <a:t>example</a:t>
            </a:r>
            <a:r>
              <a:rPr lang="en" sz="1500"/>
              <a:t> to input when there is low contrast.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 able to eliminate hair features from style images properly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Doesn’t work properly when huge difference in skin colors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Low lighting doesn’t low style features to get eliminated easily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400250" y="1156701"/>
            <a:ext cx="63216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main objective of our project is to transfer the visual style of the example portrait made by an artist </a:t>
            </a:r>
            <a:r>
              <a:rPr lang="en" sz="1600"/>
              <a:t>onto another image, which basically means to match the appearance of the input subject to the example. </a:t>
            </a:r>
            <a:endParaRPr sz="1600"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150" y="2036475"/>
            <a:ext cx="3480376" cy="26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Adhiraj Deshmukh - Paper readings, dense correspondence, energy maps (multiscale transfer), combining all outputs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Aparna Agarwal - Paper readings, laplacian stacks; energy maps (multiscale transfer), background (post processing)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Anjali Singh - Paper Readings, multiscale decomposition (multiscale transfer), background; Eye highlights (Post </a:t>
            </a:r>
            <a:r>
              <a:rPr lang="en" sz="1600"/>
              <a:t>processing</a:t>
            </a:r>
            <a:r>
              <a:rPr lang="en" sz="1600"/>
              <a:t>), ppt </a:t>
            </a:r>
            <a:r>
              <a:rPr lang="en" sz="1600"/>
              <a:t>work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Deepthi Chandak - Paper readings, eye highlights, ppt work 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</p:txBody>
      </p:sp>
      <p:sp>
        <p:nvSpPr>
          <p:cNvPr id="348" name="Google Shape;348;p43"/>
          <p:cNvSpPr txBox="1"/>
          <p:nvPr>
            <p:ph idx="1" type="body"/>
          </p:nvPr>
        </p:nvSpPr>
        <p:spPr>
          <a:xfrm>
            <a:off x="2410100" y="1595775"/>
            <a:ext cx="6321600" cy="17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the dataset: </a:t>
            </a:r>
            <a:r>
              <a:rPr lang="en" u="sng">
                <a:solidFill>
                  <a:schemeClr val="hlink"/>
                </a:solidFill>
                <a:hlinkClick r:id="rId3"/>
              </a:rPr>
              <a:t>click here to download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3238050" y="2244250"/>
            <a:ext cx="26679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Thank You :)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editing process to create </a:t>
            </a:r>
            <a:r>
              <a:rPr lang="en" sz="1600"/>
              <a:t>different renditions of headshot photos to achieve a compelling style requires advanced skills because features such as the eyes, the eyebrows, the skin, the mouth and the hair, all require specific treatments.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The tolerance for errors is low, and one bad adjustment can quickly turn a great headshot into an uncanny image. Many compelling looks require maintaining a visually pleasing appearance while applying extreme adjustments. </a:t>
            </a:r>
            <a:endParaRPr sz="1600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0" l="16933" r="16109" t="0"/>
          <a:stretch/>
        </p:blipFill>
        <p:spPr>
          <a:xfrm>
            <a:off x="67349" y="1071839"/>
            <a:ext cx="2214000" cy="168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9" y="2921775"/>
            <a:ext cx="221400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of the Paper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paper uses a multiscale technique to robustly transfer the local statistics of an example portrait onto a new one. This technique matches properties such as the local contrast and the overall lighting direction while being tolerant to the unavoidable differences between the faces of two different people.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All the facial features are treated differently on the basis of characteristics like lighting etc., this challenge is overcome by an approach specific to faces.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Our Notes :https://github.com/Digital-Image-Processing-IIITH/dip-m22-project-a3d/blob/main/docs/Paper_Notes.pdf</a:t>
            </a:r>
            <a:endParaRPr sz="16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105312" cy="288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472475" y="5458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1024675" y="1496825"/>
            <a:ext cx="1898700" cy="112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input and example faces using a 3-step process  </a:t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738750" y="1496825"/>
            <a:ext cx="1898700" cy="112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multiscale approach to transfer local statistics of example onto input </a:t>
            </a:r>
            <a:r>
              <a:rPr lang="en"/>
              <a:t>  </a:t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3840000" y="3068350"/>
            <a:ext cx="1696200" cy="930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Helps in getting the critical style characteristics like skin texture, hair rendition etc.</a:t>
            </a:r>
            <a:r>
              <a:rPr lang="en" sz="1200"/>
              <a:t> </a:t>
            </a:r>
            <a:endParaRPr sz="1200"/>
          </a:p>
        </p:txBody>
      </p:sp>
      <p:sp>
        <p:nvSpPr>
          <p:cNvPr id="111" name="Google Shape;111;p18"/>
          <p:cNvSpPr/>
          <p:nvPr/>
        </p:nvSpPr>
        <p:spPr>
          <a:xfrm>
            <a:off x="6452825" y="1496825"/>
            <a:ext cx="1898700" cy="112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Transferring the eye highlights and matching the example background</a:t>
            </a:r>
            <a:endParaRPr/>
          </a:p>
        </p:txBody>
      </p:sp>
      <p:cxnSp>
        <p:nvCxnSpPr>
          <p:cNvPr id="112" name="Google Shape;112;p18"/>
          <p:cNvCxnSpPr>
            <a:stCxn id="108" idx="3"/>
            <a:endCxn id="109" idx="1"/>
          </p:cNvCxnSpPr>
          <p:nvPr/>
        </p:nvCxnSpPr>
        <p:spPr>
          <a:xfrm>
            <a:off x="2923375" y="2059475"/>
            <a:ext cx="8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8"/>
          <p:cNvCxnSpPr>
            <a:stCxn id="109" idx="3"/>
            <a:endCxn id="111" idx="1"/>
          </p:cNvCxnSpPr>
          <p:nvPr/>
        </p:nvCxnSpPr>
        <p:spPr>
          <a:xfrm>
            <a:off x="5637450" y="2059475"/>
            <a:ext cx="8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8"/>
          <p:cNvCxnSpPr>
            <a:stCxn id="109" idx="2"/>
            <a:endCxn id="110" idx="0"/>
          </p:cNvCxnSpPr>
          <p:nvPr/>
        </p:nvCxnSpPr>
        <p:spPr>
          <a:xfrm>
            <a:off x="4688100" y="2622125"/>
            <a:ext cx="0" cy="4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Correspondence Approach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312550" y="1408950"/>
            <a:ext cx="2087700" cy="1162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facial landmarks of both input and Example image.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(68 landmark points)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	</a:t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3196013" y="1319850"/>
            <a:ext cx="2087700" cy="1341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Perform the subdivisions of the regions based on Delaunay conditions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(Delaunay triangulation)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6139892" y="3237288"/>
            <a:ext cx="2087700" cy="1162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 example to the input using segments on face templates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(wraps and alpha blend triangular region)</a:t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2005875" y="3277499"/>
            <a:ext cx="2087700" cy="108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 correspondence using SIFT flow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(not implemented)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9"/>
          <p:cNvCxnSpPr>
            <a:stCxn id="120" idx="3"/>
            <a:endCxn id="121" idx="1"/>
          </p:cNvCxnSpPr>
          <p:nvPr/>
        </p:nvCxnSpPr>
        <p:spPr>
          <a:xfrm>
            <a:off x="2400250" y="1990350"/>
            <a:ext cx="79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9"/>
          <p:cNvCxnSpPr>
            <a:stCxn id="122" idx="1"/>
            <a:endCxn id="123" idx="3"/>
          </p:cNvCxnSpPr>
          <p:nvPr/>
        </p:nvCxnSpPr>
        <p:spPr>
          <a:xfrm rot="10800000">
            <a:off x="4093592" y="3818688"/>
            <a:ext cx="204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9"/>
          <p:cNvSpPr/>
          <p:nvPr/>
        </p:nvSpPr>
        <p:spPr>
          <a:xfrm>
            <a:off x="6139900" y="1319850"/>
            <a:ext cx="2087700" cy="1341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 Transform each of this </a:t>
            </a:r>
            <a:r>
              <a:rPr lang="en"/>
              <a:t>triangle</a:t>
            </a:r>
            <a:r>
              <a:rPr lang="en"/>
              <a:t> of Example image to corresponding Input image </a:t>
            </a:r>
            <a:r>
              <a:rPr lang="en"/>
              <a:t>triangular</a:t>
            </a:r>
            <a:r>
              <a:rPr lang="en"/>
              <a:t> region </a:t>
            </a:r>
            <a:endParaRPr/>
          </a:p>
        </p:txBody>
      </p:sp>
      <p:cxnSp>
        <p:nvCxnSpPr>
          <p:cNvPr id="127" name="Google Shape;127;p19"/>
          <p:cNvCxnSpPr>
            <a:stCxn id="121" idx="3"/>
            <a:endCxn id="126" idx="1"/>
          </p:cNvCxnSpPr>
          <p:nvPr/>
        </p:nvCxnSpPr>
        <p:spPr>
          <a:xfrm>
            <a:off x="5283713" y="1990350"/>
            <a:ext cx="8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9"/>
          <p:cNvCxnSpPr>
            <a:stCxn id="126" idx="2"/>
            <a:endCxn id="122" idx="0"/>
          </p:cNvCxnSpPr>
          <p:nvPr/>
        </p:nvCxnSpPr>
        <p:spPr>
          <a:xfrm>
            <a:off x="7183750" y="266085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913450" y="917525"/>
            <a:ext cx="2793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Image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400" y="1705300"/>
            <a:ext cx="2105313" cy="257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625" y="1619825"/>
            <a:ext cx="2105325" cy="26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5112626" y="917525"/>
            <a:ext cx="2522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r>
              <a:rPr lang="en"/>
              <a:t> Image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/>
        </p:nvSpPr>
        <p:spPr>
          <a:xfrm>
            <a:off x="3680500" y="634950"/>
            <a:ext cx="513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Comparison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of 3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different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techniques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of landmark detection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4189650" y="2176050"/>
            <a:ext cx="3756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Blue landmarks -&gt; dataset landmarks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Green landmarks -&gt; OpenCV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Red landmarks -&gt; Dilib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0" y="441663"/>
            <a:ext cx="3375700" cy="426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